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3" r:id="rId6"/>
    <p:sldId id="264" r:id="rId7"/>
    <p:sldId id="261" r:id="rId8"/>
    <p:sldId id="266" r:id="rId9"/>
    <p:sldId id="267" r:id="rId10"/>
    <p:sldId id="268" r:id="rId11"/>
    <p:sldId id="272" r:id="rId12"/>
    <p:sldId id="269" r:id="rId13"/>
    <p:sldId id="270" r:id="rId14"/>
    <p:sldId id="273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1513"/>
    <a:srgbClr val="7F0D82"/>
    <a:srgbClr val="310D23"/>
    <a:srgbClr val="C00000"/>
    <a:srgbClr val="BFBFBF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6357" autoAdjust="0"/>
  </p:normalViewPr>
  <p:slideViewPr>
    <p:cSldViewPr snapToGrid="0">
      <p:cViewPr varScale="1">
        <p:scale>
          <a:sx n="72" d="100"/>
          <a:sy n="72" d="100"/>
        </p:scale>
        <p:origin x="76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gif>
</file>

<file path=ppt/media/image11.png>
</file>

<file path=ppt/media/image12.png>
</file>

<file path=ppt/media/image13.png>
</file>

<file path=ppt/media/image14.svg>
</file>

<file path=ppt/media/image15.gif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27.png>
</file>

<file path=ppt/media/image28.jpeg>
</file>

<file path=ppt/media/image29.gif>
</file>

<file path=ppt/media/image3.png>
</file>

<file path=ppt/media/image30.gif>
</file>

<file path=ppt/media/image31.png>
</file>

<file path=ppt/media/image4.png>
</file>

<file path=ppt/media/image5.png>
</file>

<file path=ppt/media/image6.png>
</file>

<file path=ppt/media/image7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FF3CC-C107-42A9-A0FC-EA326510ABC6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E87-D20B-49B6-AAC8-68379212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939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FF3CC-C107-42A9-A0FC-EA326510ABC6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E87-D20B-49B6-AAC8-68379212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017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FF3CC-C107-42A9-A0FC-EA326510ABC6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E87-D20B-49B6-AAC8-68379212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7553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FF3CC-C107-42A9-A0FC-EA326510ABC6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E87-D20B-49B6-AAC8-68379212AE3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51705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FF3CC-C107-42A9-A0FC-EA326510ABC6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E87-D20B-49B6-AAC8-68379212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7429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FF3CC-C107-42A9-A0FC-EA326510ABC6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E87-D20B-49B6-AAC8-68379212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9006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FF3CC-C107-42A9-A0FC-EA326510ABC6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E87-D20B-49B6-AAC8-68379212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0010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FF3CC-C107-42A9-A0FC-EA326510ABC6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E87-D20B-49B6-AAC8-68379212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8829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FF3CC-C107-42A9-A0FC-EA326510ABC6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E87-D20B-49B6-AAC8-68379212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745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FF3CC-C107-42A9-A0FC-EA326510ABC6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E87-D20B-49B6-AAC8-68379212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377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FF3CC-C107-42A9-A0FC-EA326510ABC6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E87-D20B-49B6-AAC8-68379212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818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FF3CC-C107-42A9-A0FC-EA326510ABC6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E87-D20B-49B6-AAC8-68379212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851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FF3CC-C107-42A9-A0FC-EA326510ABC6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E87-D20B-49B6-AAC8-68379212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004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FF3CC-C107-42A9-A0FC-EA326510ABC6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E87-D20B-49B6-AAC8-68379212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220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FF3CC-C107-42A9-A0FC-EA326510ABC6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E87-D20B-49B6-AAC8-68379212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86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FF3CC-C107-42A9-A0FC-EA326510ABC6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E87-D20B-49B6-AAC8-68379212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571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FF3CC-C107-42A9-A0FC-EA326510ABC6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48E87-D20B-49B6-AAC8-68379212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821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47FF3CC-C107-42A9-A0FC-EA326510ABC6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148E87-D20B-49B6-AAC8-68379212AE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2590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--KsTxibZ40?feature=oembed" TargetMode="External"/><Relationship Id="rId5" Type="http://schemas.openxmlformats.org/officeDocument/2006/relationships/image" Target="../media/image28.jpeg"/><Relationship Id="rId4" Type="http://schemas.openxmlformats.org/officeDocument/2006/relationships/hyperlink" Target="https://youtu.be/--KsTxibZ40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2S7rDOkyQkU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D1FEA-3712-40C0-B0CC-1A4A4A2223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1447800"/>
            <a:ext cx="10363945" cy="3329581"/>
          </a:xfrm>
        </p:spPr>
        <p:txBody>
          <a:bodyPr/>
          <a:lstStyle/>
          <a:p>
            <a:r>
              <a:rPr lang="en-US" dirty="0"/>
              <a:t>Project report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584FE3-CB81-413C-BADC-F867F3EF18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Happy Greens. Mikhail Stukalo</a:t>
            </a:r>
          </a:p>
        </p:txBody>
      </p:sp>
    </p:spTree>
    <p:extLst>
      <p:ext uri="{BB962C8B-B14F-4D97-AF65-F5344CB8AC3E}">
        <p14:creationId xmlns:p14="http://schemas.microsoft.com/office/powerpoint/2010/main" val="4099129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CB60E-9A7F-4388-BCF3-999CB48D0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Catboost</a:t>
            </a:r>
            <a:r>
              <a:rPr lang="en-US" dirty="0"/>
              <a:t> Precision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AF8F7A-9C3C-49CD-9C39-78BD923A89ED}"/>
              </a:ext>
            </a:extLst>
          </p:cNvPr>
          <p:cNvSpPr txBox="1"/>
          <p:nvPr/>
        </p:nvSpPr>
        <p:spPr>
          <a:xfrm>
            <a:off x="2048369" y="1853248"/>
            <a:ext cx="3215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Validation set (53 observations)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3BE53D-35B5-42CA-9072-566EE0C5240B}"/>
              </a:ext>
            </a:extLst>
          </p:cNvPr>
          <p:cNvSpPr txBox="1"/>
          <p:nvPr/>
        </p:nvSpPr>
        <p:spPr>
          <a:xfrm>
            <a:off x="7182432" y="1853248"/>
            <a:ext cx="3215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Test set (75 observations)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B3FF84-D5B3-423A-938F-1C787274F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6623" y="2271078"/>
            <a:ext cx="3181350" cy="2733675"/>
          </a:xfrm>
          <a:prstGeom prst="rect">
            <a:avLst/>
          </a:prstGeom>
          <a:ln>
            <a:solidFill>
              <a:srgbClr val="C00000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E4F9DC-79CC-496E-92F4-604C4FB10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5460" y="2271077"/>
            <a:ext cx="3181350" cy="2733675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2235827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A124BBD-0875-4365-B51D-36293DA38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2419" y="0"/>
            <a:ext cx="2376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CCB60E-9A7F-4388-BCF3-999CB48D0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Importance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AF8F7A-9C3C-49CD-9C39-78BD923A89ED}"/>
              </a:ext>
            </a:extLst>
          </p:cNvPr>
          <p:cNvSpPr txBox="1"/>
          <p:nvPr/>
        </p:nvSpPr>
        <p:spPr>
          <a:xfrm>
            <a:off x="865522" y="1853248"/>
            <a:ext cx="3215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Top-10 Features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8818F4-2F46-4631-A7C7-375B9BD28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524" y="2202373"/>
            <a:ext cx="3530309" cy="291413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293AA3B-5614-4D36-B016-7220A167C0FE}"/>
              </a:ext>
            </a:extLst>
          </p:cNvPr>
          <p:cNvSpPr/>
          <p:nvPr/>
        </p:nvSpPr>
        <p:spPr>
          <a:xfrm>
            <a:off x="7332419" y="4697835"/>
            <a:ext cx="2376000" cy="159391"/>
          </a:xfrm>
          <a:prstGeom prst="rect">
            <a:avLst/>
          </a:prstGeom>
          <a:solidFill>
            <a:srgbClr val="B01513">
              <a:alpha val="27843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2837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095989F-C204-4897-A996-E74C359BFEA1}"/>
              </a:ext>
            </a:extLst>
          </p:cNvPr>
          <p:cNvSpPr/>
          <p:nvPr/>
        </p:nvSpPr>
        <p:spPr>
          <a:xfrm>
            <a:off x="2825850" y="1791994"/>
            <a:ext cx="5176007" cy="40013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4" name="Picture 6" descr="Tv - Old Tv, HD Png Download">
            <a:extLst>
              <a:ext uri="{FF2B5EF4-FFF2-40B4-BE49-F238E27FC236}">
                <a16:creationId xmlns:a16="http://schemas.microsoft.com/office/drawing/2014/main" id="{35749E54-4403-48FB-B70A-401CA95A15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6656" y="1212418"/>
            <a:ext cx="6609494" cy="4975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CCB60E-9A7F-4388-BCF3-999CB48D0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prototype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13DE2-6AC2-478A-92CE-46F4C970C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609" y="6187617"/>
            <a:ext cx="8946541" cy="435329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4"/>
              </a:rPr>
              <a:t>https://youtu.be/--KsTxibZ40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Online Media 4" title="HappyGreens Prototype">
            <a:hlinkClick r:id="" action="ppaction://media"/>
            <a:extLst>
              <a:ext uri="{FF2B5EF4-FFF2-40B4-BE49-F238E27FC236}">
                <a16:creationId xmlns:a16="http://schemas.microsoft.com/office/drawing/2014/main" id="{44A3D06F-8834-481C-B99B-472B73B3990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3588374" y="2143388"/>
            <a:ext cx="3817925" cy="2861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842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CB60E-9A7F-4388-BCF3-999CB48D0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improvements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13DE2-6AC2-478A-92CE-46F4C970C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2" y="1853248"/>
            <a:ext cx="7256318" cy="4195481"/>
          </a:xfrm>
        </p:spPr>
        <p:txBody>
          <a:bodyPr/>
          <a:lstStyle/>
          <a:p>
            <a:r>
              <a:rPr lang="en-US" dirty="0"/>
              <a:t>Collect more data</a:t>
            </a:r>
          </a:p>
          <a:p>
            <a:pPr lvl="1"/>
            <a:r>
              <a:rPr lang="en-US" dirty="0"/>
              <a:t>With the current number of features (37) and observations (122 in train set), overfitting is a big problem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Make data more granular (probably 10ms or less)</a:t>
            </a:r>
          </a:p>
          <a:p>
            <a:pPr lvl="1"/>
            <a:r>
              <a:rPr lang="en-US" dirty="0"/>
              <a:t>Because of low resolution of the data, we have to rely on having many features in the hope to distinguish between successful and unsuccessful putts</a:t>
            </a:r>
          </a:p>
          <a:p>
            <a:pPr lvl="1"/>
            <a:endParaRPr lang="en-US" dirty="0"/>
          </a:p>
          <a:p>
            <a:r>
              <a:rPr lang="en-US" dirty="0"/>
              <a:t>Increase the range and granularity of distances</a:t>
            </a:r>
          </a:p>
        </p:txBody>
      </p:sp>
      <p:pic>
        <p:nvPicPr>
          <p:cNvPr id="1026" name="Picture 2" descr="digging season 9 GIF">
            <a:extLst>
              <a:ext uri="{FF2B5EF4-FFF2-40B4-BE49-F238E27FC236}">
                <a16:creationId xmlns:a16="http://schemas.microsoft.com/office/drawing/2014/main" id="{89340B19-3EDD-4712-B2B0-A12502E7F36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8498" y="1954849"/>
            <a:ext cx="2643211" cy="2015448"/>
          </a:xfrm>
          <a:prstGeom prst="rect">
            <a:avLst/>
          </a:prstGeom>
          <a:solidFill>
            <a:srgbClr val="B01513"/>
          </a:solidFill>
          <a:ln>
            <a:solidFill>
              <a:srgbClr val="B0151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780091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CB60E-9A7F-4388-BCF3-999CB48D0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Video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13DE2-6AC2-478A-92CE-46F4C970C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2907012"/>
            <a:ext cx="9743592" cy="4195481"/>
          </a:xfrm>
        </p:spPr>
        <p:txBody>
          <a:bodyPr/>
          <a:lstStyle/>
          <a:p>
            <a:r>
              <a:rPr lang="en-US" sz="4000" u="none" strike="noStrike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https://youtu.be/2S7rDOkyQkU</a:t>
            </a:r>
            <a:endParaRPr lang="en-US" sz="4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29490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CB60E-9A7F-4388-BCF3-999CB48D0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377217"/>
            <a:ext cx="9404723" cy="1400530"/>
          </a:xfrm>
        </p:spPr>
        <p:txBody>
          <a:bodyPr/>
          <a:lstStyle/>
          <a:p>
            <a:r>
              <a:rPr lang="en-US" dirty="0"/>
              <a:t>Unrelated: </a:t>
            </a:r>
            <a:br>
              <a:rPr lang="en-US" dirty="0"/>
            </a:br>
            <a:r>
              <a:rPr lang="en-US" dirty="0"/>
              <a:t>What to do with Raspberry Pi</a:t>
            </a:r>
          </a:p>
        </p:txBody>
      </p:sp>
      <p:pic>
        <p:nvPicPr>
          <p:cNvPr id="8" name="Picture 7" descr="A picture containing player, food, ball, game&#10;&#10;Description automatically generated">
            <a:extLst>
              <a:ext uri="{FF2B5EF4-FFF2-40B4-BE49-F238E27FC236}">
                <a16:creationId xmlns:a16="http://schemas.microsoft.com/office/drawing/2014/main" id="{6D162A1C-6CE0-4D25-9F72-3EC9223F61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2578328"/>
            <a:ext cx="5796973" cy="326369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48E717-6DE3-4DB7-8298-F03646F30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9484" y="419259"/>
            <a:ext cx="1451137" cy="1172519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995634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E83A8-B2F3-4505-AA63-2657ECF8F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882072" cy="1400530"/>
          </a:xfrm>
        </p:spPr>
        <p:txBody>
          <a:bodyPr/>
          <a:lstStyle/>
          <a:p>
            <a:r>
              <a:rPr lang="en-US" dirty="0"/>
              <a:t>Project from Idea to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7A3F7-4495-43A1-A014-24D15AC58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113" y="1853248"/>
            <a:ext cx="7951788" cy="4195481"/>
          </a:xfrm>
        </p:spPr>
        <p:txBody>
          <a:bodyPr/>
          <a:lstStyle/>
          <a:p>
            <a:r>
              <a:rPr lang="en-US" dirty="0"/>
              <a:t>Build an ML algorithm that predicts hit or miss for golf putting</a:t>
            </a:r>
          </a:p>
          <a:p>
            <a:pPr lvl="1"/>
            <a:r>
              <a:rPr lang="en-US" dirty="0"/>
              <a:t>The algorithm can be used to improve putting skills</a:t>
            </a:r>
          </a:p>
          <a:p>
            <a:pPr lvl="1"/>
            <a:r>
              <a:rPr lang="en-US" dirty="0"/>
              <a:t>Potentially, can be further developed into an AR app for “playing” golf using a phone and a club</a:t>
            </a:r>
          </a:p>
          <a:p>
            <a:endParaRPr lang="en-US" dirty="0"/>
          </a:p>
          <a:p>
            <a:r>
              <a:rPr lang="en-US" dirty="0"/>
              <a:t>Final implementation includes:</a:t>
            </a:r>
          </a:p>
          <a:p>
            <a:pPr lvl="1"/>
            <a:r>
              <a:rPr lang="en-US" dirty="0"/>
              <a:t>Prediction algorithm based on </a:t>
            </a:r>
            <a:r>
              <a:rPr lang="en-US" dirty="0" err="1"/>
              <a:t>CatBoost</a:t>
            </a:r>
            <a:r>
              <a:rPr lang="en-US" dirty="0"/>
              <a:t> classifier that assesses the probability of a successful hit</a:t>
            </a:r>
          </a:p>
          <a:p>
            <a:pPr lvl="1"/>
            <a:r>
              <a:rPr lang="en-US" dirty="0"/>
              <a:t>A Python app (currently running under Linux only) that analyzes a putt and makes a prediction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E01CE7-516D-446E-A577-8CD51EEE2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3901" y="2914139"/>
            <a:ext cx="3796342" cy="3804161"/>
          </a:xfrm>
          <a:prstGeom prst="rect">
            <a:avLst/>
          </a:prstGeom>
        </p:spPr>
      </p:pic>
      <p:sp>
        <p:nvSpPr>
          <p:cNvPr id="6" name="Thought Bubble: Cloud 5">
            <a:extLst>
              <a:ext uri="{FF2B5EF4-FFF2-40B4-BE49-F238E27FC236}">
                <a16:creationId xmlns:a16="http://schemas.microsoft.com/office/drawing/2014/main" id="{D25D0F33-BB94-4D35-9761-E47CEEFA8F69}"/>
              </a:ext>
            </a:extLst>
          </p:cNvPr>
          <p:cNvSpPr/>
          <p:nvPr/>
        </p:nvSpPr>
        <p:spPr>
          <a:xfrm>
            <a:off x="9207500" y="2914139"/>
            <a:ext cx="2932743" cy="946661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84D8D9-E310-49AF-AD1A-FDA140121A60}"/>
              </a:ext>
            </a:extLst>
          </p:cNvPr>
          <p:cNvSpPr txBox="1"/>
          <p:nvPr/>
        </p:nvSpPr>
        <p:spPr>
          <a:xfrm>
            <a:off x="9695971" y="3125859"/>
            <a:ext cx="195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If only I had an app like this …</a:t>
            </a:r>
          </a:p>
        </p:txBody>
      </p:sp>
    </p:spTree>
    <p:extLst>
      <p:ext uri="{BB962C8B-B14F-4D97-AF65-F5344CB8AC3E}">
        <p14:creationId xmlns:p14="http://schemas.microsoft.com/office/powerpoint/2010/main" val="2090981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8684E-61EB-4B9B-91DD-0A512E5D9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pipeline plan</a:t>
            </a:r>
          </a:p>
        </p:txBody>
      </p:sp>
      <p:sp>
        <p:nvSpPr>
          <p:cNvPr id="4" name="Arrow: Pentagon 3">
            <a:extLst>
              <a:ext uri="{FF2B5EF4-FFF2-40B4-BE49-F238E27FC236}">
                <a16:creationId xmlns:a16="http://schemas.microsoft.com/office/drawing/2014/main" id="{58E18898-96D5-4B1C-B2DA-29E7BB5D8BFA}"/>
              </a:ext>
            </a:extLst>
          </p:cNvPr>
          <p:cNvSpPr/>
          <p:nvPr/>
        </p:nvSpPr>
        <p:spPr>
          <a:xfrm>
            <a:off x="257875" y="2718586"/>
            <a:ext cx="2006600" cy="7620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Chevron 4">
            <a:extLst>
              <a:ext uri="{FF2B5EF4-FFF2-40B4-BE49-F238E27FC236}">
                <a16:creationId xmlns:a16="http://schemas.microsoft.com/office/drawing/2014/main" id="{5309A6DB-5198-4F7E-BC12-B3733514EE98}"/>
              </a:ext>
            </a:extLst>
          </p:cNvPr>
          <p:cNvSpPr/>
          <p:nvPr/>
        </p:nvSpPr>
        <p:spPr>
          <a:xfrm>
            <a:off x="1972375" y="2718586"/>
            <a:ext cx="2209800" cy="762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C29C16BB-3BA5-465B-A95D-58216508B1E2}"/>
              </a:ext>
            </a:extLst>
          </p:cNvPr>
          <p:cNvSpPr/>
          <p:nvPr/>
        </p:nvSpPr>
        <p:spPr>
          <a:xfrm>
            <a:off x="3864675" y="2718586"/>
            <a:ext cx="2209800" cy="762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A2289900-6B81-4F52-8673-54C477FA963E}"/>
              </a:ext>
            </a:extLst>
          </p:cNvPr>
          <p:cNvSpPr/>
          <p:nvPr/>
        </p:nvSpPr>
        <p:spPr>
          <a:xfrm>
            <a:off x="5769675" y="2718586"/>
            <a:ext cx="2209800" cy="762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16C64DCB-305B-4E16-B908-9BF79C6298DF}"/>
              </a:ext>
            </a:extLst>
          </p:cNvPr>
          <p:cNvSpPr/>
          <p:nvPr/>
        </p:nvSpPr>
        <p:spPr>
          <a:xfrm>
            <a:off x="7674675" y="2718586"/>
            <a:ext cx="2209800" cy="762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A350BB-7C52-427F-98BB-5485BE4B34C0}"/>
              </a:ext>
            </a:extLst>
          </p:cNvPr>
          <p:cNvSpPr txBox="1"/>
          <p:nvPr/>
        </p:nvSpPr>
        <p:spPr>
          <a:xfrm>
            <a:off x="486475" y="2922738"/>
            <a:ext cx="1092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Week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F724EB-5CF0-4460-9E3F-1DA5A6732F07}"/>
              </a:ext>
            </a:extLst>
          </p:cNvPr>
          <p:cNvSpPr txBox="1"/>
          <p:nvPr/>
        </p:nvSpPr>
        <p:spPr>
          <a:xfrm>
            <a:off x="2531175" y="2922738"/>
            <a:ext cx="1092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Week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803C71-1F47-494E-A0D9-7A4142348E5C}"/>
              </a:ext>
            </a:extLst>
          </p:cNvPr>
          <p:cNvSpPr txBox="1"/>
          <p:nvPr/>
        </p:nvSpPr>
        <p:spPr>
          <a:xfrm>
            <a:off x="4512375" y="2922738"/>
            <a:ext cx="1092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Week 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5A20E5-C4B6-4555-9639-5A742E4F815A}"/>
              </a:ext>
            </a:extLst>
          </p:cNvPr>
          <p:cNvSpPr txBox="1"/>
          <p:nvPr/>
        </p:nvSpPr>
        <p:spPr>
          <a:xfrm>
            <a:off x="6368347" y="2922738"/>
            <a:ext cx="1092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Week 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179008-C160-4BBC-A5FC-73BE02358041}"/>
              </a:ext>
            </a:extLst>
          </p:cNvPr>
          <p:cNvSpPr txBox="1"/>
          <p:nvPr/>
        </p:nvSpPr>
        <p:spPr>
          <a:xfrm>
            <a:off x="8385875" y="2922738"/>
            <a:ext cx="109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Week 5</a:t>
            </a:r>
          </a:p>
        </p:txBody>
      </p:sp>
      <p:pic>
        <p:nvPicPr>
          <p:cNvPr id="15" name="Graphic 14" descr="Arrow: Slight curve">
            <a:extLst>
              <a:ext uri="{FF2B5EF4-FFF2-40B4-BE49-F238E27FC236}">
                <a16:creationId xmlns:a16="http://schemas.microsoft.com/office/drawing/2014/main" id="{7AA949AF-89EA-4D3E-A1D3-2C79B90BD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018067">
            <a:off x="8014767" y="2003123"/>
            <a:ext cx="1078025" cy="9144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F88E3C7-0620-4331-A953-6B277556FAB5}"/>
              </a:ext>
            </a:extLst>
          </p:cNvPr>
          <p:cNvSpPr txBox="1"/>
          <p:nvPr/>
        </p:nvSpPr>
        <p:spPr>
          <a:xfrm>
            <a:off x="7270824" y="1872734"/>
            <a:ext cx="1779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You are here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E4C39EE-A2C6-4B1F-9187-34E104C57B8A}"/>
              </a:ext>
            </a:extLst>
          </p:cNvPr>
          <p:cNvSpPr txBox="1"/>
          <p:nvPr/>
        </p:nvSpPr>
        <p:spPr>
          <a:xfrm>
            <a:off x="257876" y="3684738"/>
            <a:ext cx="17145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Collect all equipment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Finish all tutorials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Come up with the data collection protocol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C7A57D-212E-453A-969E-0ED754DC4BF6}"/>
              </a:ext>
            </a:extLst>
          </p:cNvPr>
          <p:cNvSpPr txBox="1"/>
          <p:nvPr/>
        </p:nvSpPr>
        <p:spPr>
          <a:xfrm>
            <a:off x="2084903" y="3684738"/>
            <a:ext cx="17145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Code data collection software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Assemble the device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Collect ≈ 30 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Test data cleaning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232B194-1EE4-46D1-B96C-549945703EB2}"/>
              </a:ext>
            </a:extLst>
          </p:cNvPr>
          <p:cNvSpPr txBox="1"/>
          <p:nvPr/>
        </p:nvSpPr>
        <p:spPr>
          <a:xfrm>
            <a:off x="3975430" y="3684738"/>
            <a:ext cx="171450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Collect 180-240 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Clean the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Create classification algorithm using Logistic, SVM,  </a:t>
            </a:r>
            <a:r>
              <a:rPr lang="en-US" sz="1400" dirty="0" err="1">
                <a:solidFill>
                  <a:srgbClr val="FF0000"/>
                </a:solidFill>
              </a:rPr>
              <a:t>CatBoost</a:t>
            </a:r>
            <a:endParaRPr lang="en-US" sz="1400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05E7D5-86D2-4563-9104-84395EBA0F2B}"/>
              </a:ext>
            </a:extLst>
          </p:cNvPr>
          <p:cNvSpPr txBox="1"/>
          <p:nvPr/>
        </p:nvSpPr>
        <p:spPr>
          <a:xfrm>
            <a:off x="5956731" y="3706752"/>
            <a:ext cx="17145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Create a Python app for “online” data collection and prediction using the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03B9A83-E71A-4E92-8955-8AA811C0830D}"/>
              </a:ext>
            </a:extLst>
          </p:cNvPr>
          <p:cNvSpPr txBox="1"/>
          <p:nvPr/>
        </p:nvSpPr>
        <p:spPr>
          <a:xfrm>
            <a:off x="7696529" y="3684738"/>
            <a:ext cx="17145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Write-up the project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pic>
        <p:nvPicPr>
          <p:cNvPr id="25" name="Picture 2" descr="The Right Times to Tend the Flag In Golf or Request It">
            <a:extLst>
              <a:ext uri="{FF2B5EF4-FFF2-40B4-BE49-F238E27FC236}">
                <a16:creationId xmlns:a16="http://schemas.microsoft.com/office/drawing/2014/main" id="{3822992B-5B48-4527-94BE-59FA4DDF2A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574" r="13287"/>
          <a:stretch/>
        </p:blipFill>
        <p:spPr bwMode="auto">
          <a:xfrm>
            <a:off x="10121716" y="1303488"/>
            <a:ext cx="1643618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Graphic 21" descr="Arrow: Slight curve">
            <a:extLst>
              <a:ext uri="{FF2B5EF4-FFF2-40B4-BE49-F238E27FC236}">
                <a16:creationId xmlns:a16="http://schemas.microsoft.com/office/drawing/2014/main" id="{8A94D7B3-97A6-4D07-8C1A-B8E4EF6F49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018067">
            <a:off x="5201108" y="5553668"/>
            <a:ext cx="1078025" cy="9144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755B983-325E-444F-8BD3-6437BB48263A}"/>
              </a:ext>
            </a:extLst>
          </p:cNvPr>
          <p:cNvSpPr txBox="1"/>
          <p:nvPr/>
        </p:nvSpPr>
        <p:spPr>
          <a:xfrm>
            <a:off x="6368346" y="5984299"/>
            <a:ext cx="2375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Chose that one</a:t>
            </a:r>
          </a:p>
        </p:txBody>
      </p:sp>
    </p:spTree>
    <p:extLst>
      <p:ext uri="{BB962C8B-B14F-4D97-AF65-F5344CB8AC3E}">
        <p14:creationId xmlns:p14="http://schemas.microsoft.com/office/powerpoint/2010/main" val="3476382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EBF23-63FF-4936-8E1B-471107110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Week-by-week Progress</a:t>
            </a:r>
          </a:p>
        </p:txBody>
      </p:sp>
      <p:pic>
        <p:nvPicPr>
          <p:cNvPr id="2050" name="Picture 2" descr="space working GIF by MOOT">
            <a:extLst>
              <a:ext uri="{FF2B5EF4-FFF2-40B4-BE49-F238E27FC236}">
                <a16:creationId xmlns:a16="http://schemas.microsoft.com/office/drawing/2014/main" id="{94AAA94E-E779-49E3-993B-2E841BFB4C0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3362" y="3282428"/>
            <a:ext cx="1050966" cy="593796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CDF05F-1266-4993-A0D0-FCDD3C9C16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9699" y="3033551"/>
            <a:ext cx="997857" cy="74293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9" name="Arrow: Pentagon 18">
            <a:extLst>
              <a:ext uri="{FF2B5EF4-FFF2-40B4-BE49-F238E27FC236}">
                <a16:creationId xmlns:a16="http://schemas.microsoft.com/office/drawing/2014/main" id="{B2522717-1E0F-47AA-9B18-8B599D6E8309}"/>
              </a:ext>
            </a:extLst>
          </p:cNvPr>
          <p:cNvSpPr/>
          <p:nvPr/>
        </p:nvSpPr>
        <p:spPr>
          <a:xfrm rot="5400000">
            <a:off x="164840" y="1973033"/>
            <a:ext cx="1469035" cy="7620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6970BA2C-5A8D-480B-9F5E-CB5F5BBC429F}"/>
              </a:ext>
            </a:extLst>
          </p:cNvPr>
          <p:cNvSpPr/>
          <p:nvPr/>
        </p:nvSpPr>
        <p:spPr>
          <a:xfrm rot="5400000">
            <a:off x="5213" y="3388450"/>
            <a:ext cx="1780068" cy="762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4E97797-8644-403F-98F2-06BA760C074F}"/>
              </a:ext>
            </a:extLst>
          </p:cNvPr>
          <p:cNvSpPr txBox="1"/>
          <p:nvPr/>
        </p:nvSpPr>
        <p:spPr>
          <a:xfrm rot="16200000">
            <a:off x="239970" y="2106983"/>
            <a:ext cx="1220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Week 1-2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C258B85-DE85-44D6-9E33-D2531C7BB1B9}"/>
              </a:ext>
            </a:extLst>
          </p:cNvPr>
          <p:cNvSpPr txBox="1"/>
          <p:nvPr/>
        </p:nvSpPr>
        <p:spPr>
          <a:xfrm rot="16200000">
            <a:off x="226535" y="3691558"/>
            <a:ext cx="1337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Week 3</a:t>
            </a:r>
          </a:p>
        </p:txBody>
      </p:sp>
      <p:sp>
        <p:nvSpPr>
          <p:cNvPr id="33" name="Arrow: Chevron 32">
            <a:extLst>
              <a:ext uri="{FF2B5EF4-FFF2-40B4-BE49-F238E27FC236}">
                <a16:creationId xmlns:a16="http://schemas.microsoft.com/office/drawing/2014/main" id="{493A340A-A0B6-4747-915B-7A80FB84C912}"/>
              </a:ext>
            </a:extLst>
          </p:cNvPr>
          <p:cNvSpPr/>
          <p:nvPr/>
        </p:nvSpPr>
        <p:spPr>
          <a:xfrm rot="5400000">
            <a:off x="5213" y="4884055"/>
            <a:ext cx="1780068" cy="7620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75E9956-9807-4A49-AEEE-E42963ED594E}"/>
              </a:ext>
            </a:extLst>
          </p:cNvPr>
          <p:cNvSpPr txBox="1"/>
          <p:nvPr/>
        </p:nvSpPr>
        <p:spPr>
          <a:xfrm rot="16200000">
            <a:off x="294028" y="5150025"/>
            <a:ext cx="1112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Week 4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8D4931EC-26C9-43F4-88A6-C5F3691F9C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8500" y="1641409"/>
            <a:ext cx="762001" cy="1016001"/>
          </a:xfrm>
          <a:prstGeom prst="rect">
            <a:avLst/>
          </a:prstGeom>
          <a:ln>
            <a:solidFill>
              <a:srgbClr val="C00000"/>
            </a:solidFill>
          </a:ln>
        </p:spPr>
      </p:pic>
      <p:pic>
        <p:nvPicPr>
          <p:cNvPr id="10" name="Graphic 9" descr="Golf Flag In Hole">
            <a:extLst>
              <a:ext uri="{FF2B5EF4-FFF2-40B4-BE49-F238E27FC236}">
                <a16:creationId xmlns:a16="http://schemas.microsoft.com/office/drawing/2014/main" id="{E0F8AC4E-58EE-476F-BBD4-C071A17079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14885" y="6155089"/>
            <a:ext cx="661362" cy="661362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1AFD707C-4AF3-4754-A78A-FD3903E110CF}"/>
              </a:ext>
            </a:extLst>
          </p:cNvPr>
          <p:cNvSpPr txBox="1"/>
          <p:nvPr/>
        </p:nvSpPr>
        <p:spPr>
          <a:xfrm>
            <a:off x="1499098" y="1729139"/>
            <a:ext cx="609460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ST-Link Sensor kit, NUCLEO, Pi 3+, … golf equipment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Tutorials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A10AC50-CC6A-400D-87C0-983F7C4E56BF}"/>
              </a:ext>
            </a:extLst>
          </p:cNvPr>
          <p:cNvSpPr txBox="1"/>
          <p:nvPr/>
        </p:nvSpPr>
        <p:spPr>
          <a:xfrm>
            <a:off x="1499098" y="2936042"/>
            <a:ext cx="60946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Assembling the sensor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Developing data collection software (Pi)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Collecting 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903840E-D4A7-4F05-AC68-1567FF1943F5}"/>
              </a:ext>
            </a:extLst>
          </p:cNvPr>
          <p:cNvSpPr txBox="1"/>
          <p:nvPr/>
        </p:nvSpPr>
        <p:spPr>
          <a:xfrm>
            <a:off x="1499098" y="4419944"/>
            <a:ext cx="609460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Data cleaning (putt detection)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Feature extraction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Modelling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Prototyping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3FE88C1-BB94-4D64-B40E-D152870368F3}"/>
              </a:ext>
            </a:extLst>
          </p:cNvPr>
          <p:cNvSpPr txBox="1"/>
          <p:nvPr/>
        </p:nvSpPr>
        <p:spPr>
          <a:xfrm>
            <a:off x="1559918" y="6163446"/>
            <a:ext cx="609460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Write-up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Submitting the project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59627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EBF23-63FF-4936-8E1B-471107110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Transmission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BA16ED-7A4B-4018-90BF-F6A6E3EEA5D5}"/>
              </a:ext>
            </a:extLst>
          </p:cNvPr>
          <p:cNvSpPr txBox="1"/>
          <p:nvPr/>
        </p:nvSpPr>
        <p:spPr>
          <a:xfrm>
            <a:off x="1159049" y="1464295"/>
            <a:ext cx="5879314" cy="769441"/>
          </a:xfrm>
          <a:prstGeom prst="rect">
            <a:avLst/>
          </a:prstGeom>
          <a:solidFill>
            <a:srgbClr val="D3D3D3">
              <a:alpha val="43922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100" dirty="0"/>
              <a:t>Sampling rate: 30 </a:t>
            </a:r>
            <a:r>
              <a:rPr lang="en-US" sz="1100" dirty="0" err="1"/>
              <a:t>ms</a:t>
            </a:r>
            <a:r>
              <a:rPr lang="en-US" sz="1100" dirty="0"/>
              <a:t> (?). </a:t>
            </a:r>
            <a:r>
              <a:rPr lang="en-US" sz="1100" b="1" dirty="0">
                <a:solidFill>
                  <a:srgbClr val="C00000"/>
                </a:solidFill>
              </a:rPr>
              <a:t>Probably should have made it more granular</a:t>
            </a:r>
          </a:p>
          <a:p>
            <a:endParaRPr lang="en-US" sz="1100" dirty="0"/>
          </a:p>
          <a:p>
            <a:r>
              <a:rPr lang="en-US" sz="1100" dirty="0"/>
              <a:t>Fields: Timestamp, </a:t>
            </a:r>
            <a:r>
              <a:rPr lang="en-US" sz="1100" dirty="0" err="1"/>
              <a:t>Acc_X</a:t>
            </a:r>
            <a:r>
              <a:rPr lang="en-US" sz="1100" dirty="0"/>
              <a:t>, </a:t>
            </a:r>
            <a:r>
              <a:rPr lang="en-US" sz="1100" dirty="0" err="1"/>
              <a:t>Acc_Y</a:t>
            </a:r>
            <a:r>
              <a:rPr lang="en-US" sz="1100" dirty="0"/>
              <a:t>, </a:t>
            </a:r>
            <a:r>
              <a:rPr lang="en-US" sz="1100" dirty="0" err="1"/>
              <a:t>Acc_Z</a:t>
            </a:r>
            <a:r>
              <a:rPr lang="en-US" sz="1100" dirty="0"/>
              <a:t>, </a:t>
            </a:r>
            <a:r>
              <a:rPr lang="en-US" sz="1100" dirty="0" err="1"/>
              <a:t>Gyr_X</a:t>
            </a:r>
            <a:r>
              <a:rPr lang="en-US" sz="1100" dirty="0"/>
              <a:t>, </a:t>
            </a:r>
            <a:r>
              <a:rPr lang="en-US" sz="1100" dirty="0" err="1"/>
              <a:t>Gyr_Y</a:t>
            </a:r>
            <a:r>
              <a:rPr lang="en-US" sz="1100" dirty="0"/>
              <a:t>, </a:t>
            </a:r>
            <a:r>
              <a:rPr lang="en-US" sz="1100" dirty="0" err="1"/>
              <a:t>Gyr_Z</a:t>
            </a:r>
            <a:endParaRPr lang="en-US" sz="1100" dirty="0"/>
          </a:p>
          <a:p>
            <a:endParaRPr lang="en-US" sz="1100" dirty="0"/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E06AE49B-6920-4098-9DB2-E8232C287693}"/>
              </a:ext>
            </a:extLst>
          </p:cNvPr>
          <p:cNvSpPr/>
          <p:nvPr/>
        </p:nvSpPr>
        <p:spPr>
          <a:xfrm>
            <a:off x="3372374" y="2298568"/>
            <a:ext cx="1233182" cy="11325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16A679-719B-4B4F-9D60-630D2E8083DA}"/>
              </a:ext>
            </a:extLst>
          </p:cNvPr>
          <p:cNvSpPr txBox="1"/>
          <p:nvPr/>
        </p:nvSpPr>
        <p:spPr>
          <a:xfrm rot="16200000">
            <a:off x="3566449" y="2691657"/>
            <a:ext cx="8450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GATT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220E9D5-BE33-4CFD-B9ED-50B9C3E19207}"/>
              </a:ext>
            </a:extLst>
          </p:cNvPr>
          <p:cNvSpPr/>
          <p:nvPr/>
        </p:nvSpPr>
        <p:spPr>
          <a:xfrm>
            <a:off x="3288484" y="3540139"/>
            <a:ext cx="1417740" cy="9666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6AB7C7-E171-46C4-B5C3-99B5809DA256}"/>
              </a:ext>
            </a:extLst>
          </p:cNvPr>
          <p:cNvSpPr txBox="1"/>
          <p:nvPr/>
        </p:nvSpPr>
        <p:spPr>
          <a:xfrm>
            <a:off x="3280093" y="3536378"/>
            <a:ext cx="141774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Python client: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Bluepy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Bluez</a:t>
            </a:r>
            <a:endParaRPr lang="en-US" sz="1400" dirty="0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A53A9B49-5978-4F6A-A61E-799ECFB64E85}"/>
              </a:ext>
            </a:extLst>
          </p:cNvPr>
          <p:cNvSpPr/>
          <p:nvPr/>
        </p:nvSpPr>
        <p:spPr>
          <a:xfrm>
            <a:off x="3372374" y="4675016"/>
            <a:ext cx="1233182" cy="11325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32F32A-E8E6-4D80-898C-52EC2FC0AECB}"/>
              </a:ext>
            </a:extLst>
          </p:cNvPr>
          <p:cNvSpPr txBox="1"/>
          <p:nvPr/>
        </p:nvSpPr>
        <p:spPr>
          <a:xfrm rot="16200000">
            <a:off x="3372374" y="4874031"/>
            <a:ext cx="12331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Variables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9A777B-4DED-4DC7-962D-E5BF6508CF41}"/>
              </a:ext>
            </a:extLst>
          </p:cNvPr>
          <p:cNvSpPr/>
          <p:nvPr/>
        </p:nvSpPr>
        <p:spPr>
          <a:xfrm>
            <a:off x="3288484" y="5908199"/>
            <a:ext cx="1417740" cy="4180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6289AA-2F12-4FA5-9136-D89A70C37811}"/>
              </a:ext>
            </a:extLst>
          </p:cNvPr>
          <p:cNvSpPr txBox="1"/>
          <p:nvPr/>
        </p:nvSpPr>
        <p:spPr>
          <a:xfrm>
            <a:off x="3196203" y="5930286"/>
            <a:ext cx="1417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Dataset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60CD2EAE-0E64-47B1-95D8-C4F4CED97F3F}"/>
              </a:ext>
            </a:extLst>
          </p:cNvPr>
          <p:cNvSpPr/>
          <p:nvPr/>
        </p:nvSpPr>
        <p:spPr>
          <a:xfrm rot="16200000">
            <a:off x="5086358" y="5519060"/>
            <a:ext cx="1233182" cy="123860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A6F5CC-460E-4072-AB09-7C6B43F26F72}"/>
              </a:ext>
            </a:extLst>
          </p:cNvPr>
          <p:cNvSpPr txBox="1"/>
          <p:nvPr/>
        </p:nvSpPr>
        <p:spPr>
          <a:xfrm>
            <a:off x="5175925" y="5999861"/>
            <a:ext cx="13487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Features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35194BB-C34C-4D79-BE90-FB2D078A1918}"/>
              </a:ext>
            </a:extLst>
          </p:cNvPr>
          <p:cNvSpPr/>
          <p:nvPr/>
        </p:nvSpPr>
        <p:spPr>
          <a:xfrm>
            <a:off x="6524627" y="5908199"/>
            <a:ext cx="1417740" cy="4180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0B8204-75D4-46A6-8175-F2F6E55E3D1C}"/>
              </a:ext>
            </a:extLst>
          </p:cNvPr>
          <p:cNvSpPr txBox="1"/>
          <p:nvPr/>
        </p:nvSpPr>
        <p:spPr>
          <a:xfrm>
            <a:off x="6515197" y="5930286"/>
            <a:ext cx="1417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Model</a:t>
            </a:r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D6FE7D62-B08B-48B9-8704-9B4A5191CF75}"/>
              </a:ext>
            </a:extLst>
          </p:cNvPr>
          <p:cNvSpPr/>
          <p:nvPr/>
        </p:nvSpPr>
        <p:spPr>
          <a:xfrm>
            <a:off x="6003998" y="4709607"/>
            <a:ext cx="1233182" cy="11325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EDDCF6A-C074-4A9C-8D51-4269AFED72EC}"/>
              </a:ext>
            </a:extLst>
          </p:cNvPr>
          <p:cNvSpPr txBox="1"/>
          <p:nvPr/>
        </p:nvSpPr>
        <p:spPr>
          <a:xfrm rot="16200000">
            <a:off x="6143537" y="5048160"/>
            <a:ext cx="9541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Distance</a:t>
            </a:r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2460A4C5-EFB4-40F5-B3D3-F1389BA6B8B5}"/>
              </a:ext>
            </a:extLst>
          </p:cNvPr>
          <p:cNvSpPr/>
          <p:nvPr/>
        </p:nvSpPr>
        <p:spPr>
          <a:xfrm rot="16200000">
            <a:off x="8243416" y="5519060"/>
            <a:ext cx="1233182" cy="123860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361002-B9C3-4FA0-AFDA-7C51D158545D}"/>
              </a:ext>
            </a:extLst>
          </p:cNvPr>
          <p:cNvSpPr txBox="1"/>
          <p:nvPr/>
        </p:nvSpPr>
        <p:spPr>
          <a:xfrm>
            <a:off x="8332983" y="5999861"/>
            <a:ext cx="13487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Prediction</a:t>
            </a:r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62A83965-7F64-4208-82C5-E6CEE5D7455A}"/>
              </a:ext>
            </a:extLst>
          </p:cNvPr>
          <p:cNvSpPr/>
          <p:nvPr/>
        </p:nvSpPr>
        <p:spPr>
          <a:xfrm>
            <a:off x="7234132" y="4709607"/>
            <a:ext cx="1233182" cy="11325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ABE10C-7A9E-49F2-9A46-8EA00C473597}"/>
              </a:ext>
            </a:extLst>
          </p:cNvPr>
          <p:cNvSpPr txBox="1"/>
          <p:nvPr/>
        </p:nvSpPr>
        <p:spPr>
          <a:xfrm rot="16200000">
            <a:off x="7373671" y="4955827"/>
            <a:ext cx="9541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True response</a:t>
            </a:r>
          </a:p>
        </p:txBody>
      </p:sp>
    </p:spTree>
    <p:extLst>
      <p:ext uri="{BB962C8B-B14F-4D97-AF65-F5344CB8AC3E}">
        <p14:creationId xmlns:p14="http://schemas.microsoft.com/office/powerpoint/2010/main" val="686624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30C6E0B-D6F2-4C85-B56B-BF42938AD59C}"/>
              </a:ext>
            </a:extLst>
          </p:cNvPr>
          <p:cNvSpPr/>
          <p:nvPr/>
        </p:nvSpPr>
        <p:spPr>
          <a:xfrm>
            <a:off x="5534520" y="1835000"/>
            <a:ext cx="6242180" cy="4422710"/>
          </a:xfrm>
          <a:prstGeom prst="rect">
            <a:avLst/>
          </a:prstGeom>
          <a:solidFill>
            <a:srgbClr val="310D23"/>
          </a:solidFill>
          <a:ln>
            <a:solidFill>
              <a:srgbClr val="310D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Content Placeholder 12" descr="A picture containing sitting, dark, lit, large&#10;&#10;Description automatically generated">
            <a:extLst>
              <a:ext uri="{FF2B5EF4-FFF2-40B4-BE49-F238E27FC236}">
                <a16:creationId xmlns:a16="http://schemas.microsoft.com/office/drawing/2014/main" id="{88E1DDF3-E8D3-4AA9-8454-C7376C1A2C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278" y="2247850"/>
            <a:ext cx="5274665" cy="366232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CCB60E-9A7F-4388-BCF3-999CB48D0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701BBC-DE29-42C0-94CB-7674561EDA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2814" y="789203"/>
            <a:ext cx="7309186" cy="606879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9E71F95-81D4-4930-A5DE-5AF0EBD2A3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172" y="2489222"/>
            <a:ext cx="2346745" cy="431801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" name="Graphic 9" descr="Arrow: Slight curve">
            <a:extLst>
              <a:ext uri="{FF2B5EF4-FFF2-40B4-BE49-F238E27FC236}">
                <a16:creationId xmlns:a16="http://schemas.microsoft.com/office/drawing/2014/main" id="{BB26BD3C-5095-4D8A-A65D-5D423CF2B4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8943153">
            <a:off x="981328" y="1633987"/>
            <a:ext cx="1078025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63F5B00-3E76-4ACE-AE27-58C01A67006C}"/>
              </a:ext>
            </a:extLst>
          </p:cNvPr>
          <p:cNvSpPr txBox="1"/>
          <p:nvPr/>
        </p:nvSpPr>
        <p:spPr>
          <a:xfrm>
            <a:off x="188172" y="1524217"/>
            <a:ext cx="5086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Balanced dataset of 250 observations</a:t>
            </a:r>
          </a:p>
        </p:txBody>
      </p:sp>
    </p:spTree>
    <p:extLst>
      <p:ext uri="{BB962C8B-B14F-4D97-AF65-F5344CB8AC3E}">
        <p14:creationId xmlns:p14="http://schemas.microsoft.com/office/powerpoint/2010/main" val="3425168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EBF23-63FF-4936-8E1B-471107110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Machine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F46704D-ABCA-4C0D-8A13-AAF06042DDBD}"/>
              </a:ext>
            </a:extLst>
          </p:cNvPr>
          <p:cNvSpPr/>
          <p:nvPr/>
        </p:nvSpPr>
        <p:spPr>
          <a:xfrm>
            <a:off x="5184396" y="1257989"/>
            <a:ext cx="838900" cy="82212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D518E6F-BED8-40E1-8FF0-B3B1871FBA48}"/>
              </a:ext>
            </a:extLst>
          </p:cNvPr>
          <p:cNvSpPr/>
          <p:nvPr/>
        </p:nvSpPr>
        <p:spPr>
          <a:xfrm>
            <a:off x="5192785" y="4828223"/>
            <a:ext cx="838900" cy="82212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7B54A99-7B89-4E9D-AF41-A97A87F58209}"/>
              </a:ext>
            </a:extLst>
          </p:cNvPr>
          <p:cNvSpPr/>
          <p:nvPr/>
        </p:nvSpPr>
        <p:spPr>
          <a:xfrm>
            <a:off x="7357144" y="3043106"/>
            <a:ext cx="838900" cy="82212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8092F86-0E7D-4918-B6AC-2E5F9652A3B8}"/>
              </a:ext>
            </a:extLst>
          </p:cNvPr>
          <p:cNvSpPr/>
          <p:nvPr/>
        </p:nvSpPr>
        <p:spPr>
          <a:xfrm>
            <a:off x="3011647" y="3043106"/>
            <a:ext cx="838900" cy="82212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Curved Left 10">
            <a:extLst>
              <a:ext uri="{FF2B5EF4-FFF2-40B4-BE49-F238E27FC236}">
                <a16:creationId xmlns:a16="http://schemas.microsoft.com/office/drawing/2014/main" id="{92987C60-DF94-40A8-81BF-9BB18C7B0066}"/>
              </a:ext>
            </a:extLst>
          </p:cNvPr>
          <p:cNvSpPr/>
          <p:nvPr/>
        </p:nvSpPr>
        <p:spPr>
          <a:xfrm rot="19004141">
            <a:off x="6644624" y="1022704"/>
            <a:ext cx="1082179" cy="2030136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Arrow: Curved Left 21">
            <a:extLst>
              <a:ext uri="{FF2B5EF4-FFF2-40B4-BE49-F238E27FC236}">
                <a16:creationId xmlns:a16="http://schemas.microsoft.com/office/drawing/2014/main" id="{4E31BC5C-F4F0-47EC-A6CE-5E729A3F2D3A}"/>
              </a:ext>
            </a:extLst>
          </p:cNvPr>
          <p:cNvSpPr/>
          <p:nvPr/>
        </p:nvSpPr>
        <p:spPr>
          <a:xfrm rot="2319042">
            <a:off x="6675784" y="3980843"/>
            <a:ext cx="1082179" cy="2030136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Arrow: Curved Left 22">
            <a:extLst>
              <a:ext uri="{FF2B5EF4-FFF2-40B4-BE49-F238E27FC236}">
                <a16:creationId xmlns:a16="http://schemas.microsoft.com/office/drawing/2014/main" id="{A3376846-EB1B-4E12-8EB0-F168DE79ABB6}"/>
              </a:ext>
            </a:extLst>
          </p:cNvPr>
          <p:cNvSpPr/>
          <p:nvPr/>
        </p:nvSpPr>
        <p:spPr>
          <a:xfrm rot="7961562">
            <a:off x="3474410" y="3881304"/>
            <a:ext cx="1082179" cy="2030136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Arrow: Curved Left 23">
            <a:extLst>
              <a:ext uri="{FF2B5EF4-FFF2-40B4-BE49-F238E27FC236}">
                <a16:creationId xmlns:a16="http://schemas.microsoft.com/office/drawing/2014/main" id="{9AA0252B-448B-4BFC-AA04-299496758C68}"/>
              </a:ext>
            </a:extLst>
          </p:cNvPr>
          <p:cNvSpPr/>
          <p:nvPr/>
        </p:nvSpPr>
        <p:spPr>
          <a:xfrm rot="13973417">
            <a:off x="3558330" y="937321"/>
            <a:ext cx="1082179" cy="2030136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3155BD5-FF9A-4AFB-A61C-E563CD4A4B20}"/>
              </a:ext>
            </a:extLst>
          </p:cNvPr>
          <p:cNvSpPr txBox="1"/>
          <p:nvPr/>
        </p:nvSpPr>
        <p:spPr>
          <a:xfrm>
            <a:off x="5271733" y="1458246"/>
            <a:ext cx="787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Start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49D1CBF-9068-466E-A7FC-95450B06BE7F}"/>
              </a:ext>
            </a:extLst>
          </p:cNvPr>
          <p:cNvSpPr txBox="1"/>
          <p:nvPr/>
        </p:nvSpPr>
        <p:spPr>
          <a:xfrm>
            <a:off x="7446822" y="3269501"/>
            <a:ext cx="787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Back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1C969F3-E39B-4E22-AEE9-677C3CB99125}"/>
              </a:ext>
            </a:extLst>
          </p:cNvPr>
          <p:cNvSpPr txBox="1"/>
          <p:nvPr/>
        </p:nvSpPr>
        <p:spPr>
          <a:xfrm>
            <a:off x="5070397" y="5054618"/>
            <a:ext cx="1190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Forward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54BFC52-6666-4FBC-9382-ADBFB641F9DD}"/>
              </a:ext>
            </a:extLst>
          </p:cNvPr>
          <p:cNvSpPr txBox="1"/>
          <p:nvPr/>
        </p:nvSpPr>
        <p:spPr>
          <a:xfrm>
            <a:off x="3106662" y="3273432"/>
            <a:ext cx="743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Stop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BF457A5-417E-4A36-BCBC-1F122E9D7788}"/>
              </a:ext>
            </a:extLst>
          </p:cNvPr>
          <p:cNvSpPr txBox="1"/>
          <p:nvPr/>
        </p:nvSpPr>
        <p:spPr>
          <a:xfrm>
            <a:off x="5554880" y="197558"/>
            <a:ext cx="2803482" cy="938719"/>
          </a:xfrm>
          <a:prstGeom prst="rect">
            <a:avLst/>
          </a:prstGeom>
          <a:solidFill>
            <a:srgbClr val="D3D3D3">
              <a:alpha val="43922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100" dirty="0"/>
              <a:t>State features: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Slight increase in Acc-Z</a:t>
            </a:r>
          </a:p>
          <a:p>
            <a:endParaRPr lang="en-US" sz="1100" dirty="0"/>
          </a:p>
          <a:p>
            <a:r>
              <a:rPr lang="en-US" sz="1100" dirty="0"/>
              <a:t>Action: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Record start of the putt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587105F-B0E1-4656-9F24-044D06662D3D}"/>
              </a:ext>
            </a:extLst>
          </p:cNvPr>
          <p:cNvSpPr txBox="1"/>
          <p:nvPr/>
        </p:nvSpPr>
        <p:spPr>
          <a:xfrm>
            <a:off x="8362936" y="2984573"/>
            <a:ext cx="2803482" cy="938719"/>
          </a:xfrm>
          <a:prstGeom prst="rect">
            <a:avLst/>
          </a:prstGeom>
          <a:solidFill>
            <a:srgbClr val="D3D3D3">
              <a:alpha val="43922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100" dirty="0"/>
              <a:t>State features: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Monotonically decreasing Z-axis</a:t>
            </a:r>
          </a:p>
          <a:p>
            <a:endParaRPr lang="en-US" sz="1100" dirty="0"/>
          </a:p>
          <a:p>
            <a:r>
              <a:rPr lang="en-US" sz="1100" dirty="0"/>
              <a:t>Action: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Use for a ‘helper’ model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E11938E-3069-42BC-B3C7-8415B41CDB1F}"/>
              </a:ext>
            </a:extLst>
          </p:cNvPr>
          <p:cNvSpPr txBox="1"/>
          <p:nvPr/>
        </p:nvSpPr>
        <p:spPr>
          <a:xfrm>
            <a:off x="4202105" y="5781956"/>
            <a:ext cx="3935216" cy="938719"/>
          </a:xfrm>
          <a:prstGeom prst="rect">
            <a:avLst/>
          </a:prstGeom>
          <a:solidFill>
            <a:srgbClr val="D3D3D3">
              <a:alpha val="43922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100" dirty="0"/>
              <a:t>State features: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Monotonically increasing Z-axis until maximum</a:t>
            </a:r>
          </a:p>
          <a:p>
            <a:endParaRPr lang="en-US" sz="1100" dirty="0"/>
          </a:p>
          <a:p>
            <a:r>
              <a:rPr lang="en-US" sz="1100" dirty="0"/>
              <a:t>Action: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Store accelerometer and gyro for the model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497B3A7-3DB4-48E0-9949-9A51C1ECF5F2}"/>
              </a:ext>
            </a:extLst>
          </p:cNvPr>
          <p:cNvSpPr txBox="1"/>
          <p:nvPr/>
        </p:nvSpPr>
        <p:spPr>
          <a:xfrm>
            <a:off x="148660" y="2984573"/>
            <a:ext cx="2803482" cy="938719"/>
          </a:xfrm>
          <a:prstGeom prst="rect">
            <a:avLst/>
          </a:prstGeom>
          <a:solidFill>
            <a:srgbClr val="D3D3D3">
              <a:alpha val="43922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100" dirty="0"/>
              <a:t>State features: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Maximum Acc-Z reached</a:t>
            </a:r>
          </a:p>
          <a:p>
            <a:endParaRPr lang="en-US" sz="1100" dirty="0"/>
          </a:p>
          <a:p>
            <a:r>
              <a:rPr lang="en-US" sz="1100" dirty="0"/>
              <a:t>Action: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Expect start </a:t>
            </a:r>
          </a:p>
        </p:txBody>
      </p:sp>
      <p:pic>
        <p:nvPicPr>
          <p:cNvPr id="1028" name="Picture 4" descr="golf fail GIF">
            <a:extLst>
              <a:ext uri="{FF2B5EF4-FFF2-40B4-BE49-F238E27FC236}">
                <a16:creationId xmlns:a16="http://schemas.microsoft.com/office/drawing/2014/main" id="{EB1745F9-3709-40BE-AD0C-8AEE1A3F48A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6612" y="2390666"/>
            <a:ext cx="1724144" cy="2231684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7D17D9D-CE58-4DE1-AEAC-C9D8F1AE7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3802" y="4587660"/>
            <a:ext cx="3381358" cy="227034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233BC344-BBE6-47F8-8ACD-776BF66B6A42}"/>
              </a:ext>
            </a:extLst>
          </p:cNvPr>
          <p:cNvSpPr txBox="1"/>
          <p:nvPr/>
        </p:nvSpPr>
        <p:spPr>
          <a:xfrm>
            <a:off x="8701438" y="4310840"/>
            <a:ext cx="3215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Accelerometer Z-axis</a:t>
            </a:r>
          </a:p>
        </p:txBody>
      </p:sp>
    </p:spTree>
    <p:extLst>
      <p:ext uri="{BB962C8B-B14F-4D97-AF65-F5344CB8AC3E}">
        <p14:creationId xmlns:p14="http://schemas.microsoft.com/office/powerpoint/2010/main" val="1991095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CB60E-9A7F-4388-BCF3-999CB48D0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 detection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C887C5-8BF4-4BD5-846A-B2E5393A9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8774" y="1526386"/>
            <a:ext cx="4970318" cy="4195481"/>
          </a:xfrm>
        </p:spPr>
        <p:txBody>
          <a:bodyPr>
            <a:normAutofit/>
          </a:bodyPr>
          <a:lstStyle/>
          <a:p>
            <a:pPr>
              <a:spcBef>
                <a:spcPts val="2400"/>
              </a:spcBef>
            </a:pPr>
            <a:r>
              <a:rPr lang="en-US" sz="1200" dirty="0"/>
              <a:t>Find break though the threshold (1)</a:t>
            </a:r>
          </a:p>
          <a:p>
            <a:pPr>
              <a:spcBef>
                <a:spcPts val="2400"/>
              </a:spcBef>
            </a:pPr>
            <a:r>
              <a:rPr lang="en-US" sz="1200" dirty="0"/>
              <a:t>Move window left by prespecified margin (25 observations) and find local maximum (2)</a:t>
            </a:r>
          </a:p>
          <a:p>
            <a:pPr>
              <a:spcBef>
                <a:spcPts val="2400"/>
              </a:spcBef>
            </a:pPr>
            <a:r>
              <a:rPr lang="en-US" sz="1200" dirty="0"/>
              <a:t>Create prespecified window (100 observations) and find local maximum (3)</a:t>
            </a:r>
          </a:p>
          <a:p>
            <a:pPr>
              <a:spcBef>
                <a:spcPts val="2400"/>
              </a:spcBef>
            </a:pPr>
            <a:r>
              <a:rPr lang="en-US" sz="1200" dirty="0"/>
              <a:t>Find local minimum between (2) and (3)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B9B159F-25FD-4BB3-9D38-E8F250012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945" y="1761469"/>
            <a:ext cx="4667250" cy="313372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917DE5E-4734-4697-9AFC-871EEA1B2CAD}"/>
              </a:ext>
            </a:extLst>
          </p:cNvPr>
          <p:cNvCxnSpPr/>
          <p:nvPr/>
        </p:nvCxnSpPr>
        <p:spPr>
          <a:xfrm>
            <a:off x="872455" y="4177717"/>
            <a:ext cx="3984771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6F271DC-B1D4-487D-B1E1-926485F6884A}"/>
              </a:ext>
            </a:extLst>
          </p:cNvPr>
          <p:cNvSpPr txBox="1"/>
          <p:nvPr/>
        </p:nvSpPr>
        <p:spPr>
          <a:xfrm>
            <a:off x="4218350" y="3971583"/>
            <a:ext cx="8808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C00000"/>
                </a:solidFill>
              </a:rPr>
              <a:t>Threshold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41363AD-7BAF-4527-BBCF-3786601B4FFF}"/>
              </a:ext>
            </a:extLst>
          </p:cNvPr>
          <p:cNvCxnSpPr/>
          <p:nvPr/>
        </p:nvCxnSpPr>
        <p:spPr>
          <a:xfrm flipV="1">
            <a:off x="2239861" y="4202415"/>
            <a:ext cx="302003" cy="1682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06B8B7D-3832-4812-8D8A-F45FF8E4B752}"/>
              </a:ext>
            </a:extLst>
          </p:cNvPr>
          <p:cNvSpPr txBox="1"/>
          <p:nvPr/>
        </p:nvSpPr>
        <p:spPr>
          <a:xfrm>
            <a:off x="1884725" y="4370664"/>
            <a:ext cx="55647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rgbClr val="C00000"/>
                </a:solidFill>
              </a:rPr>
              <a:t>(1)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D7C199D-341B-4C12-ADC0-694B1130AD48}"/>
              </a:ext>
            </a:extLst>
          </p:cNvPr>
          <p:cNvSpPr/>
          <p:nvPr/>
        </p:nvSpPr>
        <p:spPr>
          <a:xfrm>
            <a:off x="1946247" y="1761471"/>
            <a:ext cx="637562" cy="31337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1F29E75-B515-4C75-BE9B-9D98877A7306}"/>
              </a:ext>
            </a:extLst>
          </p:cNvPr>
          <p:cNvCxnSpPr>
            <a:cxnSpLocks/>
          </p:cNvCxnSpPr>
          <p:nvPr/>
        </p:nvCxnSpPr>
        <p:spPr>
          <a:xfrm>
            <a:off x="2239861" y="2476670"/>
            <a:ext cx="151001" cy="193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F662185-6865-4390-8CD4-37655FD08BD4}"/>
              </a:ext>
            </a:extLst>
          </p:cNvPr>
          <p:cNvSpPr txBox="1"/>
          <p:nvPr/>
        </p:nvSpPr>
        <p:spPr>
          <a:xfrm>
            <a:off x="1884725" y="2260994"/>
            <a:ext cx="55647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rgbClr val="C00000"/>
                </a:solidFill>
              </a:rPr>
              <a:t>(2)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34B6AD5-A81A-4008-86AB-30BBC7273816}"/>
              </a:ext>
            </a:extLst>
          </p:cNvPr>
          <p:cNvSpPr txBox="1"/>
          <p:nvPr/>
        </p:nvSpPr>
        <p:spPr>
          <a:xfrm>
            <a:off x="1151015" y="1834305"/>
            <a:ext cx="8808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C00000"/>
                </a:solidFill>
              </a:rPr>
              <a:t>Left margin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05AD53B-3FFD-47FB-B2D9-86D1F4700CEC}"/>
              </a:ext>
            </a:extLst>
          </p:cNvPr>
          <p:cNvSpPr/>
          <p:nvPr/>
        </p:nvSpPr>
        <p:spPr>
          <a:xfrm>
            <a:off x="2365695" y="1758124"/>
            <a:ext cx="1610686" cy="3133723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2">
                    <a:lumMod val="60000"/>
                    <a:lumOff val="40000"/>
                  </a:schemeClr>
                </a:solidFill>
              </a:ln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81EEC08-3002-4F50-A4E9-06AFA0EEC74A}"/>
              </a:ext>
            </a:extLst>
          </p:cNvPr>
          <p:cNvCxnSpPr>
            <a:cxnSpLocks/>
          </p:cNvCxnSpPr>
          <p:nvPr/>
        </p:nvCxnSpPr>
        <p:spPr>
          <a:xfrm flipH="1">
            <a:off x="2718462" y="1882937"/>
            <a:ext cx="241350" cy="1063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6A24285-C831-4A1E-A9E9-8896797DB50A}"/>
              </a:ext>
            </a:extLst>
          </p:cNvPr>
          <p:cNvSpPr txBox="1"/>
          <p:nvPr/>
        </p:nvSpPr>
        <p:spPr>
          <a:xfrm>
            <a:off x="2775687" y="1805838"/>
            <a:ext cx="55647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rgbClr val="C00000"/>
                </a:solidFill>
              </a:rPr>
              <a:t>(3)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7AA64C9-731A-4C1E-9AA2-9864D7CDF7DA}"/>
              </a:ext>
            </a:extLst>
          </p:cNvPr>
          <p:cNvCxnSpPr>
            <a:cxnSpLocks/>
          </p:cNvCxnSpPr>
          <p:nvPr/>
        </p:nvCxnSpPr>
        <p:spPr>
          <a:xfrm flipH="1">
            <a:off x="2718462" y="4403295"/>
            <a:ext cx="241350" cy="1063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7D63040D-4645-4E28-BF0D-2BED6A9B3EAE}"/>
              </a:ext>
            </a:extLst>
          </p:cNvPr>
          <p:cNvSpPr txBox="1"/>
          <p:nvPr/>
        </p:nvSpPr>
        <p:spPr>
          <a:xfrm>
            <a:off x="2775687" y="4326196"/>
            <a:ext cx="55647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rgbClr val="C00000"/>
                </a:solidFill>
              </a:rPr>
              <a:t>(4)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5D481F5-2E38-490B-93C5-C6D5FE247282}"/>
              </a:ext>
            </a:extLst>
          </p:cNvPr>
          <p:cNvSpPr txBox="1"/>
          <p:nvPr/>
        </p:nvSpPr>
        <p:spPr>
          <a:xfrm>
            <a:off x="6838774" y="1187832"/>
            <a:ext cx="32159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Putt-detection algorithm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FC796AC3-0A84-479F-902E-6370236D6A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2707" y="4039217"/>
            <a:ext cx="3633370" cy="273030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56B3FD78-D329-40AC-9DF2-8FF9AB51D9FA}"/>
              </a:ext>
            </a:extLst>
          </p:cNvPr>
          <p:cNvSpPr txBox="1"/>
          <p:nvPr/>
        </p:nvSpPr>
        <p:spPr>
          <a:xfrm>
            <a:off x="6972707" y="3762218"/>
            <a:ext cx="3215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Marked dataset of 30 putts</a:t>
            </a:r>
          </a:p>
        </p:txBody>
      </p:sp>
    </p:spTree>
    <p:extLst>
      <p:ext uri="{BB962C8B-B14F-4D97-AF65-F5344CB8AC3E}">
        <p14:creationId xmlns:p14="http://schemas.microsoft.com/office/powerpoint/2010/main" val="2988760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9" grpId="0"/>
      <p:bldP spid="20" grpId="0" animBg="1"/>
      <p:bldP spid="22" grpId="0"/>
      <p:bldP spid="24" grpId="0"/>
      <p:bldP spid="25" grpId="0" animBg="1"/>
      <p:bldP spid="27" grpId="0"/>
      <p:bldP spid="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Arrow: Down 46">
            <a:extLst>
              <a:ext uri="{FF2B5EF4-FFF2-40B4-BE49-F238E27FC236}">
                <a16:creationId xmlns:a16="http://schemas.microsoft.com/office/drawing/2014/main" id="{A38E4745-68D0-438C-9DEC-40ACEEC6C508}"/>
              </a:ext>
            </a:extLst>
          </p:cNvPr>
          <p:cNvSpPr/>
          <p:nvPr/>
        </p:nvSpPr>
        <p:spPr>
          <a:xfrm rot="5400000">
            <a:off x="2894038" y="4566149"/>
            <a:ext cx="1233182" cy="11325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CCB60E-9A7F-4388-BCF3-999CB48D0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design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5FA019A-322E-4932-A4C7-80C0EED3EE08}"/>
              </a:ext>
            </a:extLst>
          </p:cNvPr>
          <p:cNvSpPr txBox="1"/>
          <p:nvPr/>
        </p:nvSpPr>
        <p:spPr>
          <a:xfrm>
            <a:off x="260058" y="1644242"/>
            <a:ext cx="2483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Raw inputs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DAFBB24-3720-4CBA-8335-07B855308CC7}"/>
              </a:ext>
            </a:extLst>
          </p:cNvPr>
          <p:cNvSpPr txBox="1"/>
          <p:nvPr/>
        </p:nvSpPr>
        <p:spPr>
          <a:xfrm>
            <a:off x="520800" y="2013574"/>
            <a:ext cx="1961656" cy="1107996"/>
          </a:xfrm>
          <a:prstGeom prst="rect">
            <a:avLst/>
          </a:prstGeom>
          <a:solidFill>
            <a:srgbClr val="D3D3D3">
              <a:alpha val="43922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100" dirty="0"/>
              <a:t>Inputs (Stage 3) offset:</a:t>
            </a:r>
          </a:p>
          <a:p>
            <a:pPr marL="171450" indent="-171450">
              <a:buFontTx/>
              <a:buChar char="-"/>
            </a:pPr>
            <a:r>
              <a:rPr lang="en-US" sz="1100" dirty="0"/>
              <a:t>Distance</a:t>
            </a:r>
          </a:p>
          <a:p>
            <a:pPr marL="171450" indent="-171450">
              <a:buFontTx/>
              <a:buChar char="-"/>
            </a:pPr>
            <a:r>
              <a:rPr lang="en-US" sz="1100" dirty="0"/>
              <a:t>Gyro (X,Y,Z)</a:t>
            </a:r>
          </a:p>
          <a:p>
            <a:pPr marL="171450" indent="-171450">
              <a:buFontTx/>
              <a:buChar char="-"/>
            </a:pPr>
            <a:r>
              <a:rPr lang="en-US" sz="1100" dirty="0"/>
              <a:t>Acc (X,Y,Z)</a:t>
            </a:r>
          </a:p>
          <a:p>
            <a:pPr marL="171450" indent="-171450">
              <a:buFontTx/>
              <a:buChar char="-"/>
            </a:pPr>
            <a:r>
              <a:rPr lang="en-US" sz="1100" dirty="0"/>
              <a:t>True response (1/0)</a:t>
            </a:r>
          </a:p>
          <a:p>
            <a:endParaRPr lang="en-US" sz="1100" dirty="0"/>
          </a:p>
        </p:txBody>
      </p:sp>
      <p:sp>
        <p:nvSpPr>
          <p:cNvPr id="32" name="Arrow: Down 31">
            <a:extLst>
              <a:ext uri="{FF2B5EF4-FFF2-40B4-BE49-F238E27FC236}">
                <a16:creationId xmlns:a16="http://schemas.microsoft.com/office/drawing/2014/main" id="{23C81172-43BC-45A7-A949-9D7F25B32B83}"/>
              </a:ext>
            </a:extLst>
          </p:cNvPr>
          <p:cNvSpPr/>
          <p:nvPr/>
        </p:nvSpPr>
        <p:spPr>
          <a:xfrm rot="16200000">
            <a:off x="2530406" y="2001315"/>
            <a:ext cx="1233182" cy="11325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789EB62-7F8C-4944-AC51-97BDEC8DE1BB}"/>
              </a:ext>
            </a:extLst>
          </p:cNvPr>
          <p:cNvSpPr txBox="1"/>
          <p:nvPr/>
        </p:nvSpPr>
        <p:spPr>
          <a:xfrm>
            <a:off x="2613620" y="2336821"/>
            <a:ext cx="845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Putt forward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2209357-97D3-44AF-B8DA-2F084D8AE118}"/>
              </a:ext>
            </a:extLst>
          </p:cNvPr>
          <p:cNvSpPr txBox="1"/>
          <p:nvPr/>
        </p:nvSpPr>
        <p:spPr>
          <a:xfrm>
            <a:off x="3514986" y="1644242"/>
            <a:ext cx="2483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For Acc and Gyro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EDF218E-5B9F-4EE7-84CF-ADBD6A15C745}"/>
              </a:ext>
            </a:extLst>
          </p:cNvPr>
          <p:cNvSpPr txBox="1"/>
          <p:nvPr/>
        </p:nvSpPr>
        <p:spPr>
          <a:xfrm>
            <a:off x="3753222" y="2013574"/>
            <a:ext cx="2342778" cy="1107996"/>
          </a:xfrm>
          <a:prstGeom prst="rect">
            <a:avLst/>
          </a:prstGeom>
          <a:solidFill>
            <a:srgbClr val="D3D3D3">
              <a:alpha val="43922"/>
            </a:srgbClr>
          </a:solidFill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US" sz="1100" dirty="0"/>
              <a:t>Range</a:t>
            </a:r>
          </a:p>
          <a:p>
            <a:pPr marL="171450" indent="-171450">
              <a:buFontTx/>
              <a:buChar char="-"/>
            </a:pPr>
            <a:r>
              <a:rPr lang="en-US" sz="1100" dirty="0"/>
              <a:t>Min, Max, Last</a:t>
            </a:r>
          </a:p>
          <a:p>
            <a:pPr marL="171450" indent="-171450">
              <a:buFontTx/>
              <a:buChar char="-"/>
            </a:pPr>
            <a:r>
              <a:rPr lang="en-US" sz="1100" dirty="0"/>
              <a:t>Mean, </a:t>
            </a:r>
            <a:r>
              <a:rPr lang="en-US" sz="1100" dirty="0" err="1"/>
              <a:t>StDev</a:t>
            </a:r>
            <a:endParaRPr lang="en-US" sz="1100" dirty="0"/>
          </a:p>
          <a:p>
            <a:pPr marL="171450" indent="-171450">
              <a:buFontTx/>
              <a:buChar char="-"/>
            </a:pPr>
            <a:r>
              <a:rPr lang="en-US" sz="1100" dirty="0"/>
              <a:t>Mean </a:t>
            </a:r>
            <a:r>
              <a:rPr lang="en-US" sz="1100" dirty="0" err="1"/>
              <a:t>StDev</a:t>
            </a:r>
            <a:r>
              <a:rPr lang="en-US" sz="1100" dirty="0"/>
              <a:t> of </a:t>
            </a:r>
            <a:r>
              <a:rPr lang="en-US" sz="1100" dirty="0" err="1"/>
              <a:t>recentered</a:t>
            </a:r>
            <a:endParaRPr lang="en-US" sz="1100" dirty="0"/>
          </a:p>
          <a:p>
            <a:pPr marL="171450" indent="-171450">
              <a:buFontTx/>
              <a:buChar char="-"/>
            </a:pPr>
            <a:r>
              <a:rPr lang="en-US" sz="1100" dirty="0"/>
              <a:t>Vector size</a:t>
            </a:r>
          </a:p>
          <a:p>
            <a:pPr marL="171450" indent="-171450">
              <a:buFontTx/>
              <a:buChar char="-"/>
            </a:pPr>
            <a:r>
              <a:rPr lang="en-US" sz="1100" dirty="0"/>
              <a:t>Slope</a:t>
            </a:r>
          </a:p>
        </p:txBody>
      </p:sp>
      <p:sp>
        <p:nvSpPr>
          <p:cNvPr id="38" name="Arrow: Down 37">
            <a:extLst>
              <a:ext uri="{FF2B5EF4-FFF2-40B4-BE49-F238E27FC236}">
                <a16:creationId xmlns:a16="http://schemas.microsoft.com/office/drawing/2014/main" id="{A081E108-3E01-4451-8F41-61F1FC29A527}"/>
              </a:ext>
            </a:extLst>
          </p:cNvPr>
          <p:cNvSpPr/>
          <p:nvPr/>
        </p:nvSpPr>
        <p:spPr>
          <a:xfrm rot="16200000">
            <a:off x="6275375" y="2001315"/>
            <a:ext cx="1233182" cy="11325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5F72872-4EAC-40B7-81DB-2C48ED4B1D68}"/>
              </a:ext>
            </a:extLst>
          </p:cNvPr>
          <p:cNvSpPr txBox="1"/>
          <p:nvPr/>
        </p:nvSpPr>
        <p:spPr>
          <a:xfrm>
            <a:off x="6358589" y="2336821"/>
            <a:ext cx="845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Feature selection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6458588-BBC5-40E8-94C8-A8FE1E0DA25D}"/>
              </a:ext>
            </a:extLst>
          </p:cNvPr>
          <p:cNvSpPr txBox="1"/>
          <p:nvPr/>
        </p:nvSpPr>
        <p:spPr>
          <a:xfrm>
            <a:off x="7321750" y="1644242"/>
            <a:ext cx="2483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Exclude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59EC356-B44D-440E-8B65-C211E226D23A}"/>
              </a:ext>
            </a:extLst>
          </p:cNvPr>
          <p:cNvSpPr txBox="1"/>
          <p:nvPr/>
        </p:nvSpPr>
        <p:spPr>
          <a:xfrm>
            <a:off x="7559986" y="2013574"/>
            <a:ext cx="2342778" cy="1107996"/>
          </a:xfrm>
          <a:prstGeom prst="rect">
            <a:avLst/>
          </a:prstGeom>
          <a:solidFill>
            <a:srgbClr val="D3D3D3">
              <a:alpha val="43922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100" dirty="0"/>
              <a:t>Based on experiments with feature selection </a:t>
            </a:r>
          </a:p>
          <a:p>
            <a:endParaRPr lang="en-US" sz="1100" dirty="0"/>
          </a:p>
          <a:p>
            <a:pPr marL="171450" indent="-171450">
              <a:buFontTx/>
              <a:buChar char="-"/>
            </a:pPr>
            <a:r>
              <a:rPr lang="en-US" sz="1100" dirty="0"/>
              <a:t>X-axis for </a:t>
            </a:r>
            <a:r>
              <a:rPr lang="en-US" sz="1100" dirty="0" err="1"/>
              <a:t>Axx</a:t>
            </a:r>
            <a:r>
              <a:rPr lang="en-US" sz="1100" dirty="0"/>
              <a:t> and Gyro</a:t>
            </a:r>
          </a:p>
          <a:p>
            <a:pPr marL="171450" indent="-171450">
              <a:buFontTx/>
              <a:buChar char="-"/>
            </a:pPr>
            <a:r>
              <a:rPr lang="en-US" sz="1100" dirty="0"/>
              <a:t>Vector size</a:t>
            </a:r>
          </a:p>
          <a:p>
            <a:endParaRPr lang="en-US" sz="1100" dirty="0"/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79504D7B-CAB6-41D1-AB00-BD761AF68872}"/>
              </a:ext>
            </a:extLst>
          </p:cNvPr>
          <p:cNvSpPr/>
          <p:nvPr/>
        </p:nvSpPr>
        <p:spPr>
          <a:xfrm rot="5400000">
            <a:off x="5618621" y="4566149"/>
            <a:ext cx="1233182" cy="11325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74D35E6-DD03-4FE9-85D1-55EC27808827}"/>
              </a:ext>
            </a:extLst>
          </p:cNvPr>
          <p:cNvSpPr txBox="1"/>
          <p:nvPr/>
        </p:nvSpPr>
        <p:spPr>
          <a:xfrm>
            <a:off x="5907630" y="4970666"/>
            <a:ext cx="8450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Model</a:t>
            </a:r>
          </a:p>
        </p:txBody>
      </p:sp>
      <p:pic>
        <p:nvPicPr>
          <p:cNvPr id="44" name="Picture 2" descr="Image result for catboost">
            <a:extLst>
              <a:ext uri="{FF2B5EF4-FFF2-40B4-BE49-F238E27FC236}">
                <a16:creationId xmlns:a16="http://schemas.microsoft.com/office/drawing/2014/main" id="{C7B64546-EC7A-4E50-93A1-B328C583FF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569" y="4834080"/>
            <a:ext cx="1332097" cy="562292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718E322B-44DB-4427-9B6C-4620AD58ECE7}"/>
              </a:ext>
            </a:extLst>
          </p:cNvPr>
          <p:cNvSpPr txBox="1"/>
          <p:nvPr/>
        </p:nvSpPr>
        <p:spPr>
          <a:xfrm>
            <a:off x="3163612" y="4993906"/>
            <a:ext cx="8450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Output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B0FEBA3-A00D-4034-A093-2C3C8E4D3F82}"/>
              </a:ext>
            </a:extLst>
          </p:cNvPr>
          <p:cNvSpPr txBox="1"/>
          <p:nvPr/>
        </p:nvSpPr>
        <p:spPr>
          <a:xfrm>
            <a:off x="786046" y="4944266"/>
            <a:ext cx="2483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 (hit) / 0 (miss)</a:t>
            </a:r>
          </a:p>
        </p:txBody>
      </p:sp>
      <p:sp>
        <p:nvSpPr>
          <p:cNvPr id="48" name="Arrow: Down 47">
            <a:extLst>
              <a:ext uri="{FF2B5EF4-FFF2-40B4-BE49-F238E27FC236}">
                <a16:creationId xmlns:a16="http://schemas.microsoft.com/office/drawing/2014/main" id="{CEB660F2-5C72-4228-99AC-493A2ADD26E8}"/>
              </a:ext>
            </a:extLst>
          </p:cNvPr>
          <p:cNvSpPr/>
          <p:nvPr/>
        </p:nvSpPr>
        <p:spPr>
          <a:xfrm>
            <a:off x="7951531" y="3318286"/>
            <a:ext cx="1233182" cy="11325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253C8D9-657B-416E-8F93-C52336C592A6}"/>
              </a:ext>
            </a:extLst>
          </p:cNvPr>
          <p:cNvSpPr txBox="1"/>
          <p:nvPr/>
        </p:nvSpPr>
        <p:spPr>
          <a:xfrm rot="5400000">
            <a:off x="8140802" y="3713018"/>
            <a:ext cx="8450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Split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0F1E14B-1007-4276-B791-D11116F89FA2}"/>
              </a:ext>
            </a:extLst>
          </p:cNvPr>
          <p:cNvSpPr txBox="1"/>
          <p:nvPr/>
        </p:nvSpPr>
        <p:spPr>
          <a:xfrm>
            <a:off x="6891966" y="4515815"/>
            <a:ext cx="3320535" cy="1107996"/>
          </a:xfrm>
          <a:prstGeom prst="rect">
            <a:avLst/>
          </a:prstGeom>
          <a:solidFill>
            <a:srgbClr val="D3D3D3">
              <a:alpha val="43922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100" dirty="0"/>
              <a:t>Train/validation/test split</a:t>
            </a:r>
          </a:p>
          <a:p>
            <a:endParaRPr lang="en-US" sz="1100" dirty="0"/>
          </a:p>
          <a:p>
            <a:r>
              <a:rPr lang="en-US" sz="1100" dirty="0"/>
              <a:t> - 30/70% test/train (</a:t>
            </a:r>
            <a:r>
              <a:rPr lang="en-US" sz="1100" dirty="0">
                <a:solidFill>
                  <a:srgbClr val="C00000"/>
                </a:solidFill>
              </a:rPr>
              <a:t>75/175 observations</a:t>
            </a:r>
            <a:r>
              <a:rPr lang="en-US" sz="1100" dirty="0"/>
              <a:t>)</a:t>
            </a:r>
          </a:p>
          <a:p>
            <a:r>
              <a:rPr lang="en-US" sz="1100" dirty="0"/>
              <a:t>- Train is split 30/70 to validation and train (</a:t>
            </a:r>
            <a:r>
              <a:rPr lang="en-US" sz="1100" dirty="0">
                <a:solidFill>
                  <a:srgbClr val="C00000"/>
                </a:solidFill>
              </a:rPr>
              <a:t>53/122 observations</a:t>
            </a:r>
            <a:r>
              <a:rPr lang="en-US" sz="1100" dirty="0"/>
              <a:t>)</a:t>
            </a:r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1639809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TM02836342[[fn=Ion]]</Template>
  <TotalTime>385</TotalTime>
  <Words>654</Words>
  <Application>Microsoft Office PowerPoint</Application>
  <PresentationFormat>Widescreen</PresentationFormat>
  <Paragraphs>157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Century Gothic</vt:lpstr>
      <vt:lpstr>Wingdings 3</vt:lpstr>
      <vt:lpstr>Ion</vt:lpstr>
      <vt:lpstr>Project report</vt:lpstr>
      <vt:lpstr>Project from Idea to Implementation</vt:lpstr>
      <vt:lpstr>Project pipeline plan</vt:lpstr>
      <vt:lpstr>Week-by-week Progress</vt:lpstr>
      <vt:lpstr>Data Transmission</vt:lpstr>
      <vt:lpstr>Data Collection</vt:lpstr>
      <vt:lpstr>State Machine</vt:lpstr>
      <vt:lpstr>Putt detection</vt:lpstr>
      <vt:lpstr>Model design</vt:lpstr>
      <vt:lpstr>Catboost Precision</vt:lpstr>
      <vt:lpstr>Feature Importance</vt:lpstr>
      <vt:lpstr>Working prototype</vt:lpstr>
      <vt:lpstr>Possible improvements</vt:lpstr>
      <vt:lpstr>Full Video</vt:lpstr>
      <vt:lpstr>Unrelated:  What to do with Raspberry Pi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 report: Week1</dc:title>
  <dc:creator>Mikhail</dc:creator>
  <cp:lastModifiedBy>Mikhail</cp:lastModifiedBy>
  <cp:revision>37</cp:revision>
  <dcterms:created xsi:type="dcterms:W3CDTF">2020-07-20T01:12:04Z</dcterms:created>
  <dcterms:modified xsi:type="dcterms:W3CDTF">2020-08-06T03:07:01Z</dcterms:modified>
</cp:coreProperties>
</file>

<file path=docProps/thumbnail.jpeg>
</file>